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b5x4e.s45.it/e/t?q=c=25045&amp;l=11&amp;n=268&amp;o=150930&amp;uaaaa=http_rQSP_3a_rQSP_2f_rQSP_2fwww.kyotoclub.org_rQSP_2f&amp;d=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wwf.it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95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1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3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  <p:sp>
        <p:nvSpPr>
          <p:cNvPr id="7" name="Segnaposto data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429C80-0E27-4155-8F72-F388A74B3F6E}" type="datetimeFigureOut">
              <a:rPr lang="it-IT" smtClean="0"/>
              <a:pPr/>
              <a:t>25/11/2015</a:t>
            </a:fld>
            <a:endParaRPr lang="it-IT"/>
          </a:p>
        </p:txBody>
      </p:sp>
      <p:sp>
        <p:nvSpPr>
          <p:cNvPr id="8" name="Segnaposto numero diapositiva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27EFFF-31AD-49B8-AB99-BFB0C87D8D06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9" name="Immagin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037" y="6332899"/>
            <a:ext cx="1605915" cy="47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Kyoto Club">
            <a:hlinkClick r:id="rId3" tgtFrame="_blank"/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03776"/>
            <a:ext cx="1614805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/>
          <p:nvPr userDrawn="1"/>
        </p:nvPicPr>
        <p:blipFill rotWithShape="1">
          <a:blip r:embed="rId5"/>
          <a:srcRect l="4178" t="13435" r="76011" b="74126"/>
          <a:stretch/>
        </p:blipFill>
        <p:spPr bwMode="auto">
          <a:xfrm>
            <a:off x="1030888" y="6316744"/>
            <a:ext cx="1452880" cy="4940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magine 11" descr="WWF">
            <a:hlinkClick r:id="rId6"/>
          </p:cNvPr>
          <p:cNvPicPr/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t="-8698" r="10000" b="8698"/>
          <a:stretch/>
        </p:blipFill>
        <p:spPr bwMode="auto">
          <a:xfrm>
            <a:off x="8565346" y="5976601"/>
            <a:ext cx="568325" cy="833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magine 12"/>
          <p:cNvPicPr/>
          <p:nvPr userDrawn="1"/>
        </p:nvPicPr>
        <p:blipFill rotWithShape="1">
          <a:blip r:embed="rId8"/>
          <a:srcRect l="5257" t="17413" r="87062" b="75870"/>
          <a:stretch/>
        </p:blipFill>
        <p:spPr bwMode="auto">
          <a:xfrm>
            <a:off x="7145" y="6341743"/>
            <a:ext cx="991235" cy="469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magine 13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659" y="6099219"/>
            <a:ext cx="1721485" cy="70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 descr="Kyoto Club">
            <a:hlinkClick r:id="rId3" tgtFrame="_blank"/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6203776"/>
            <a:ext cx="1614805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 descr="C:\Users\dadda\Desktop\logo-legambiente.png"/>
          <p:cNvPicPr/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337" y="6076013"/>
            <a:ext cx="1268095" cy="734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4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99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16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20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83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37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44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60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9C80-0E27-4155-8F72-F388A74B3F6E}" type="datetimeFigureOut">
              <a:rPr lang="it-IT" smtClean="0"/>
              <a:t>25/11/2015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7EFFF-31AD-49B8-AB99-BFB0C87D8D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73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b5x4e.s45.it/e/t?q=c=25045&amp;l=11&amp;n=268&amp;o=150930&amp;uaaaa=http_rQSP_3a_rQSP_2f_rQSP_2fwww.kyotoclub.org_rQSP_2f&amp;d=" TargetMode="External"/><Relationship Id="rId7" Type="http://schemas.openxmlformats.org/officeDocument/2006/relationships/hyperlink" Target="http://www.wwf.it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emf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+mn-lt"/>
              </a:rPr>
              <a:t>Proposta per la tariffa elettrica domestica</a:t>
            </a:r>
            <a:endParaRPr lang="it-IT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Riunione del 25 novembre 2015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037" y="5513490"/>
            <a:ext cx="1605915" cy="47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Kyoto Club">
            <a:hlinkClick r:id="rId3" tgtFrame="_blank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499" y="5384367"/>
            <a:ext cx="1614805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 rotWithShape="1">
          <a:blip r:embed="rId5"/>
          <a:srcRect l="4178" t="13435" r="76011" b="74126"/>
          <a:stretch/>
        </p:blipFill>
        <p:spPr bwMode="auto">
          <a:xfrm>
            <a:off x="1030888" y="5497335"/>
            <a:ext cx="1452880" cy="4940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magine 6" descr="C:\Users\dadda\Desktop\logo-legambiente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337" y="5256604"/>
            <a:ext cx="1268095" cy="734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 descr="WWF">
            <a:hlinkClick r:id="rId7"/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t="-8698" r="10000" b="8698"/>
          <a:stretch/>
        </p:blipFill>
        <p:spPr bwMode="auto">
          <a:xfrm>
            <a:off x="8540179" y="5157192"/>
            <a:ext cx="568325" cy="833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magine 8"/>
          <p:cNvPicPr/>
          <p:nvPr/>
        </p:nvPicPr>
        <p:blipFill rotWithShape="1">
          <a:blip r:embed="rId9"/>
          <a:srcRect l="5257" t="17413" r="87062" b="75870"/>
          <a:stretch/>
        </p:blipFill>
        <p:spPr bwMode="auto">
          <a:xfrm>
            <a:off x="7145" y="5522334"/>
            <a:ext cx="991235" cy="469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magine 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659" y="5279810"/>
            <a:ext cx="1721485" cy="708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60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3358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La proposta in sintesi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66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it-IT" dirty="0" smtClean="0"/>
              <a:t>Si applica </a:t>
            </a:r>
            <a:r>
              <a:rPr lang="it-IT" b="1" dirty="0" smtClean="0"/>
              <a:t>a tutte le categorie di utenti la tariffa D1 </a:t>
            </a:r>
            <a:r>
              <a:rPr lang="it-IT" dirty="0" smtClean="0"/>
              <a:t>attualmente utilizzata per le pompe di calore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it-IT" dirty="0" smtClean="0"/>
              <a:t>Gli utenti </a:t>
            </a:r>
            <a:r>
              <a:rPr lang="it-IT" b="1" dirty="0" smtClean="0"/>
              <a:t>sopra i 3400 kWh/anno </a:t>
            </a:r>
            <a:r>
              <a:rPr lang="it-IT" dirty="0" smtClean="0"/>
              <a:t>che non siano famiglie con più di cinque componenti e che non dimostrino di avere compiuto interventi di efficienza energetica attraverso pompe di calore o fotovoltaico pagheranno una tariffa a struttura </a:t>
            </a:r>
            <a:r>
              <a:rPr lang="it-IT" b="1" dirty="0" smtClean="0"/>
              <a:t>D1 più elevata </a:t>
            </a:r>
            <a:r>
              <a:rPr lang="it-IT" dirty="0" smtClean="0"/>
              <a:t>per tutta l’energia consumata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it-IT" dirty="0" smtClean="0"/>
              <a:t>Prevedere meccanismi di «</a:t>
            </a:r>
            <a:r>
              <a:rPr lang="it-IT" b="1" dirty="0" err="1" smtClean="0"/>
              <a:t>demand</a:t>
            </a:r>
            <a:r>
              <a:rPr lang="it-IT" b="1" dirty="0" smtClean="0"/>
              <a:t> </a:t>
            </a:r>
            <a:r>
              <a:rPr lang="it-IT" b="1" dirty="0" err="1" smtClean="0"/>
              <a:t>response</a:t>
            </a:r>
            <a:r>
              <a:rPr lang="it-IT" dirty="0" smtClean="0"/>
              <a:t>» per cui gli oneri di rete in specifiche ore della giornata sono pagati in misura più elevata  e in altre in misura minore, informando adeguatamente i cittadini dei risparmi che possono ottenere. In particolare questa soluzione consentirebbe risparmi significativi nel caso di consumi alti dovuti a pompe di calore, modulabili grazie a fotovoltaico e/o stoccaggi.</a:t>
            </a:r>
          </a:p>
        </p:txBody>
      </p:sp>
    </p:spTree>
    <p:extLst>
      <p:ext uri="{BB962C8B-B14F-4D97-AF65-F5344CB8AC3E}">
        <p14:creationId xmlns:p14="http://schemas.microsoft.com/office/powerpoint/2010/main" val="22869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853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Una proposta che soddisfa tutte le esigenze proposte dalla normativa vigente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sz="2600" b="1" dirty="0" smtClean="0"/>
              <a:t>Si contengono gli aumenti </a:t>
            </a:r>
            <a:r>
              <a:rPr lang="it-IT" sz="2600" dirty="0" smtClean="0"/>
              <a:t>in capo ai cittadini con meno capacità di spesa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600" dirty="0" smtClean="0"/>
              <a:t>Si tutela l’</a:t>
            </a:r>
            <a:r>
              <a:rPr lang="it-IT" sz="2600" b="1" dirty="0" smtClean="0"/>
              <a:t>efficienza energetica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600" dirty="0" smtClean="0"/>
              <a:t>Si è coerenti con il principio di </a:t>
            </a:r>
            <a:r>
              <a:rPr lang="it-IT" sz="2600" b="1" dirty="0" smtClean="0"/>
              <a:t>gradualità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600" b="1" dirty="0" smtClean="0"/>
              <a:t>Si penalizzano </a:t>
            </a:r>
            <a:r>
              <a:rPr lang="it-IT" sz="2600" dirty="0" smtClean="0"/>
              <a:t>solo </a:t>
            </a:r>
            <a:r>
              <a:rPr lang="it-IT" sz="2600" b="1" dirty="0" smtClean="0"/>
              <a:t>quei cittadini che </a:t>
            </a:r>
            <a:r>
              <a:rPr lang="it-IT" sz="2600" dirty="0" smtClean="0"/>
              <a:t>sostanzialmente </a:t>
            </a:r>
            <a:r>
              <a:rPr lang="it-IT" sz="2600" b="1" dirty="0" smtClean="0"/>
              <a:t>scelgono di sprecare energia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600" dirty="0" smtClean="0"/>
              <a:t>Si propone una tariffa basata su meccanismi di </a:t>
            </a:r>
            <a:r>
              <a:rPr lang="it-IT" sz="2600" b="1" dirty="0" err="1" smtClean="0"/>
              <a:t>cost</a:t>
            </a:r>
            <a:r>
              <a:rPr lang="it-IT" sz="2600" b="1" dirty="0" smtClean="0"/>
              <a:t> </a:t>
            </a:r>
            <a:r>
              <a:rPr lang="it-IT" sz="2600" b="1" dirty="0" err="1" smtClean="0"/>
              <a:t>reflectivity</a:t>
            </a:r>
            <a:r>
              <a:rPr lang="it-IT" sz="2600" b="1" dirty="0" smtClean="0"/>
              <a:t> </a:t>
            </a:r>
            <a:r>
              <a:rPr lang="it-IT" sz="2600" dirty="0" smtClean="0"/>
              <a:t>attraverso l’uso di meccanismi di </a:t>
            </a:r>
            <a:r>
              <a:rPr lang="it-IT" sz="2600" dirty="0" err="1" smtClean="0"/>
              <a:t>demand</a:t>
            </a:r>
            <a:r>
              <a:rPr lang="it-IT" sz="2600" dirty="0" smtClean="0"/>
              <a:t> </a:t>
            </a:r>
            <a:r>
              <a:rPr lang="it-IT" sz="2600" dirty="0" err="1" smtClean="0"/>
              <a:t>response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413149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725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Confronto con la proposta dell’Autorità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1361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1800" dirty="0" smtClean="0"/>
              <a:t>La proposta dell’Autorità danneggia le </a:t>
            </a:r>
            <a:r>
              <a:rPr lang="it-IT" sz="1800" b="1" dirty="0" smtClean="0"/>
              <a:t>fasce meno abbienti </a:t>
            </a:r>
            <a:r>
              <a:rPr lang="it-IT" sz="1800" dirty="0" smtClean="0"/>
              <a:t>perché applica gli aumenti a chi cerca di spendere meno riducendo i consumi - questa proposta invece aiuta i «</a:t>
            </a:r>
            <a:r>
              <a:rPr lang="it-IT" sz="1800" b="1" dirty="0" smtClean="0"/>
              <a:t>virtuosi</a:t>
            </a:r>
            <a:r>
              <a:rPr lang="it-IT" sz="1800" dirty="0" smtClean="0"/>
              <a:t>»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1800" dirty="0" smtClean="0"/>
              <a:t>Il meccanismo proposto è </a:t>
            </a:r>
            <a:r>
              <a:rPr lang="it-IT" sz="1800" b="1" dirty="0" smtClean="0"/>
              <a:t>graduale</a:t>
            </a:r>
            <a:r>
              <a:rPr lang="it-IT" sz="1800" dirty="0" smtClean="0"/>
              <a:t>, mentre quello proposto dall’Autorità pretende di passare da una struttura progressiva a una struttura fissa per gli oneri di rete e quindi da un opposto all’altro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1800" dirty="0" smtClean="0"/>
              <a:t>La riforma proposta dall’Autorità penalizza i cittadini che avevano investito in </a:t>
            </a:r>
            <a:r>
              <a:rPr lang="it-IT" sz="1800" b="1" dirty="0" smtClean="0"/>
              <a:t>efficienza ed autoconsumo</a:t>
            </a:r>
            <a:r>
              <a:rPr lang="it-IT" sz="1800" dirty="0" smtClean="0"/>
              <a:t>, mentre questa penalizza solo che sceglie di consumare tanto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1800" dirty="0" smtClean="0"/>
              <a:t>La riforma proposta dall’autorità pretende di dare </a:t>
            </a:r>
            <a:r>
              <a:rPr lang="it-IT" sz="1800" b="1" dirty="0" smtClean="0"/>
              <a:t>risorse ai distributori in modo indistinto</a:t>
            </a:r>
            <a:r>
              <a:rPr lang="it-IT" sz="1800" dirty="0" smtClean="0"/>
              <a:t> a prescindere dal fatto che siano attuati idonei interventi per garantire il corretto funzionamento della rete. Quanto proposto parametra, attraverso il </a:t>
            </a:r>
            <a:r>
              <a:rPr lang="it-IT" sz="1800" b="1" dirty="0" err="1" smtClean="0"/>
              <a:t>demand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reponse</a:t>
            </a:r>
            <a:r>
              <a:rPr lang="it-IT" sz="1800" dirty="0"/>
              <a:t>,</a:t>
            </a:r>
            <a:r>
              <a:rPr lang="it-IT" sz="1800" dirty="0" smtClean="0"/>
              <a:t> le tariffe  di rete agli oneri che si causano sulla rete. La proposta dell’Autorità, parametrando i costi all’impegno di potenza, sottende  invece </a:t>
            </a:r>
            <a:r>
              <a:rPr lang="it-IT" sz="1800" b="1" dirty="0" smtClean="0"/>
              <a:t>costosi e antistorici investimenti di nuova infrastrutturazione per risolvere le congestioni</a:t>
            </a:r>
            <a:r>
              <a:rPr lang="it-IT" sz="1800" dirty="0" smtClean="0"/>
              <a:t>, che sarebbero contrari alla normativa comunitaria e inutili. Chi si prenderà la responsabilità politica degli eventuali sprechi dei concessionari che sono organismi al di fuori di meccanismi di concorrenza ?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99721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405</Words>
  <Application>Microsoft Office PowerPoint</Application>
  <PresentationFormat>Presentazione su schermo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Proposta per la tariffa elettrica domestica</vt:lpstr>
      <vt:lpstr>La proposta in sintesi</vt:lpstr>
      <vt:lpstr>Una proposta che soddisfa tutte le esigenze proposte dalla normativa vigente</vt:lpstr>
      <vt:lpstr>Confronto con la proposta dell’Autorità</vt:lpstr>
    </vt:vector>
  </TitlesOfParts>
  <Company>SLMG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per la tariffa elettrca domestica</dc:title>
  <dc:creator>SLMG</dc:creator>
  <cp:lastModifiedBy>Paolo Rocco Viscontini</cp:lastModifiedBy>
  <cp:revision>14</cp:revision>
  <dcterms:created xsi:type="dcterms:W3CDTF">2015-11-22T07:43:15Z</dcterms:created>
  <dcterms:modified xsi:type="dcterms:W3CDTF">2015-11-25T10:17:40Z</dcterms:modified>
</cp:coreProperties>
</file>